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aleway" pitchFamily="2" charset="-18"/>
      <p:regular r:id="rId13"/>
    </p:embeddedFont>
    <p:embeddedFont>
      <p:font typeface="Raleway Light" pitchFamily="2" charset="-18"/>
      <p:regular r:id="rId14"/>
    </p:embeddedFont>
    <p:embeddedFont>
      <p:font typeface="Raleway Medium" pitchFamily="2" charset="-1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Počet škol a školských zařízení se snížil.</a:t>
            </a:r>
          </a:p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Počet narozených dětí v LK klesá</a:t>
            </a:r>
          </a:p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Počet tříd v MŠ se zvýšil, počet dětí se ovšem snížil, naplněnost tříd klesá</a:t>
            </a:r>
          </a:p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Počet tříd v ZŠ se zvýšil, počet dětí se ovšem snížil, naplněnost tříd klesá</a:t>
            </a:r>
          </a:p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Počet učitelů se zvýšil</a:t>
            </a:r>
          </a:p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Pedagogický sbor středních škol zřizovaných LK stárne (snížil se počet pedagogů ve věkové struktuře 31 – 50 let, navýšil se počet pedagogů starších 51 let)</a:t>
            </a:r>
          </a:p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0893" y="7707819"/>
            <a:ext cx="3294621" cy="1362198"/>
          </a:xfrm>
          <a:custGeom>
            <a:avLst/>
            <a:gdLst/>
            <a:ahLst/>
            <a:cxnLst/>
            <a:rect l="l" t="t" r="r" b="b"/>
            <a:pathLst>
              <a:path w="3294621" h="1362198">
                <a:moveTo>
                  <a:pt x="0" y="0"/>
                </a:moveTo>
                <a:lnTo>
                  <a:pt x="3294621" y="0"/>
                </a:lnTo>
                <a:lnTo>
                  <a:pt x="3294621" y="1362199"/>
                </a:lnTo>
                <a:lnTo>
                  <a:pt x="0" y="1362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1028700" y="123825"/>
            <a:ext cx="12225153" cy="3439871"/>
            <a:chOff x="0" y="0"/>
            <a:chExt cx="11591256" cy="32615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591257" cy="3261508"/>
            </a:xfrm>
            <a:custGeom>
              <a:avLst/>
              <a:gdLst/>
              <a:ahLst/>
              <a:cxnLst/>
              <a:rect l="l" t="t" r="r" b="b"/>
              <a:pathLst>
                <a:path w="11591257" h="3261508">
                  <a:moveTo>
                    <a:pt x="0" y="0"/>
                  </a:moveTo>
                  <a:lnTo>
                    <a:pt x="11591257" y="0"/>
                  </a:lnTo>
                  <a:lnTo>
                    <a:pt x="11591257" y="3261508"/>
                  </a:lnTo>
                  <a:lnTo>
                    <a:pt x="0" y="32615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7625"/>
              <a:ext cx="11591256" cy="321388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5619"/>
                </a:lnSpc>
              </a:pPr>
              <a:r>
                <a:rPr lang="en-US" sz="5203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Výroční zpráva o stavu a rozvoji vzdělávací soustavy v Libereckém kraji za školní rok 2023/2024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0893" y="3692846"/>
            <a:ext cx="11194677" cy="699312"/>
            <a:chOff x="0" y="0"/>
            <a:chExt cx="10614212" cy="6630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614213" cy="663051"/>
            </a:xfrm>
            <a:custGeom>
              <a:avLst/>
              <a:gdLst/>
              <a:ahLst/>
              <a:cxnLst/>
              <a:rect l="l" t="t" r="r" b="b"/>
              <a:pathLst>
                <a:path w="10614213" h="663051">
                  <a:moveTo>
                    <a:pt x="0" y="0"/>
                  </a:moveTo>
                  <a:lnTo>
                    <a:pt x="10614213" y="0"/>
                  </a:lnTo>
                  <a:lnTo>
                    <a:pt x="10614213" y="663051"/>
                  </a:lnTo>
                  <a:lnTo>
                    <a:pt x="0" y="6630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10614212" cy="6344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240"/>
                </a:lnSpc>
              </a:pPr>
              <a:r>
                <a:rPr lang="en-US" sz="3000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Odbor školství mládeže, tělovýchovy a sportu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12546" y="4777771"/>
            <a:ext cx="7732647" cy="4822277"/>
            <a:chOff x="0" y="0"/>
            <a:chExt cx="130334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3346" cy="812800"/>
            </a:xfrm>
            <a:custGeom>
              <a:avLst/>
              <a:gdLst/>
              <a:ahLst/>
              <a:cxnLst/>
              <a:rect l="l" t="t" r="r" b="b"/>
              <a:pathLst>
                <a:path w="1303346" h="812800">
                  <a:moveTo>
                    <a:pt x="22527" y="0"/>
                  </a:moveTo>
                  <a:lnTo>
                    <a:pt x="1280819" y="0"/>
                  </a:lnTo>
                  <a:cubicBezTo>
                    <a:pt x="1286793" y="0"/>
                    <a:pt x="1292523" y="2373"/>
                    <a:pt x="1296748" y="6598"/>
                  </a:cubicBezTo>
                  <a:cubicBezTo>
                    <a:pt x="1300973" y="10823"/>
                    <a:pt x="1303346" y="16552"/>
                    <a:pt x="1303346" y="22527"/>
                  </a:cubicBezTo>
                  <a:lnTo>
                    <a:pt x="1303346" y="790273"/>
                  </a:lnTo>
                  <a:cubicBezTo>
                    <a:pt x="1303346" y="802714"/>
                    <a:pt x="1293260" y="812800"/>
                    <a:pt x="1280819" y="812800"/>
                  </a:cubicBezTo>
                  <a:lnTo>
                    <a:pt x="22527" y="812800"/>
                  </a:lnTo>
                  <a:cubicBezTo>
                    <a:pt x="10086" y="812800"/>
                    <a:pt x="0" y="802714"/>
                    <a:pt x="0" y="790273"/>
                  </a:cubicBezTo>
                  <a:lnTo>
                    <a:pt x="0" y="22527"/>
                  </a:lnTo>
                  <a:cubicBezTo>
                    <a:pt x="0" y="10086"/>
                    <a:pt x="10086" y="0"/>
                    <a:pt x="22527" y="0"/>
                  </a:cubicBezTo>
                  <a:close/>
                </a:path>
              </a:pathLst>
            </a:custGeom>
            <a:blipFill>
              <a:blip r:embed="rId4"/>
              <a:stretch>
                <a:fillRect t="-7125" b="-7125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69514" y="2361000"/>
            <a:ext cx="13748972" cy="3539198"/>
            <a:chOff x="0" y="0"/>
            <a:chExt cx="11216640" cy="28873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16640" cy="2887337"/>
            </a:xfrm>
            <a:custGeom>
              <a:avLst/>
              <a:gdLst/>
              <a:ahLst/>
              <a:cxnLst/>
              <a:rect l="l" t="t" r="r" b="b"/>
              <a:pathLst>
                <a:path w="11216640" h="2887337">
                  <a:moveTo>
                    <a:pt x="0" y="0"/>
                  </a:moveTo>
                  <a:lnTo>
                    <a:pt x="11216640" y="0"/>
                  </a:lnTo>
                  <a:lnTo>
                    <a:pt x="11216640" y="2887337"/>
                  </a:lnTo>
                  <a:lnTo>
                    <a:pt x="0" y="28873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14300"/>
              <a:ext cx="11216640" cy="2773037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1296"/>
                </a:lnSpc>
              </a:pPr>
              <a:r>
                <a:rPr lang="en-US" sz="10459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Děkujeme za pozornost!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7144978" y="6688501"/>
            <a:ext cx="3998045" cy="1653037"/>
          </a:xfrm>
          <a:custGeom>
            <a:avLst/>
            <a:gdLst/>
            <a:ahLst/>
            <a:cxnLst/>
            <a:rect l="l" t="t" r="r" b="b"/>
            <a:pathLst>
              <a:path w="3998045" h="1653037">
                <a:moveTo>
                  <a:pt x="0" y="0"/>
                </a:moveTo>
                <a:lnTo>
                  <a:pt x="3998044" y="0"/>
                </a:lnTo>
                <a:lnTo>
                  <a:pt x="3998044" y="1653037"/>
                </a:lnTo>
                <a:lnTo>
                  <a:pt x="0" y="16530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52450"/>
            <a:ext cx="10093463" cy="1988344"/>
            <a:chOff x="0" y="0"/>
            <a:chExt cx="9570098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70099" cy="1885245"/>
            </a:xfrm>
            <a:custGeom>
              <a:avLst/>
              <a:gdLst/>
              <a:ahLst/>
              <a:cxnLst/>
              <a:rect l="l" t="t" r="r" b="b"/>
              <a:pathLst>
                <a:path w="9570099" h="1885245">
                  <a:moveTo>
                    <a:pt x="0" y="0"/>
                  </a:moveTo>
                  <a:lnTo>
                    <a:pt x="9570099" y="0"/>
                  </a:lnTo>
                  <a:lnTo>
                    <a:pt x="9570099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9570098" cy="1837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315"/>
                </a:lnSpc>
              </a:pPr>
              <a:r>
                <a:rPr lang="en-US" sz="4921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Soustava škol a školských zařízení v Libereckém kraji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667000"/>
            <a:ext cx="12240848" cy="5248094"/>
            <a:chOff x="0" y="0"/>
            <a:chExt cx="11606137" cy="49759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06137" cy="4975970"/>
            </a:xfrm>
            <a:custGeom>
              <a:avLst/>
              <a:gdLst/>
              <a:ahLst/>
              <a:cxnLst/>
              <a:rect l="l" t="t" r="r" b="b"/>
              <a:pathLst>
                <a:path w="11606137" h="4975970">
                  <a:moveTo>
                    <a:pt x="0" y="0"/>
                  </a:moveTo>
                  <a:lnTo>
                    <a:pt x="11606137" y="0"/>
                  </a:lnTo>
                  <a:lnTo>
                    <a:pt x="11606137" y="4975970"/>
                  </a:lnTo>
                  <a:lnTo>
                    <a:pt x="0" y="49759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1606137" cy="50616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06730" lvl="1" indent="-253365" algn="l">
                <a:lnSpc>
                  <a:spcPts val="5512"/>
                </a:lnSpc>
                <a:buFont typeface="Arial"/>
                <a:buChar char="•"/>
              </a:pP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Liberecký kraj zřizuje </a:t>
              </a:r>
              <a:r>
                <a:rPr lang="en-US" sz="3937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57</a:t>
              </a: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příspěvkových organizací</a:t>
              </a:r>
            </a:p>
            <a:p>
              <a:pPr marL="506730" lvl="1" indent="-253365" algn="l">
                <a:lnSpc>
                  <a:spcPts val="5512"/>
                </a:lnSpc>
                <a:buFont typeface="Arial"/>
                <a:buChar char="•"/>
              </a:pP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Obce zřizují celkem </a:t>
              </a:r>
              <a:r>
                <a:rPr lang="en-US" sz="3937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344</a:t>
              </a: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příspěvkových organizací</a:t>
              </a:r>
            </a:p>
            <a:p>
              <a:pPr marL="506730" lvl="1" indent="-253365" algn="l">
                <a:lnSpc>
                  <a:spcPts val="5512"/>
                </a:lnSpc>
                <a:buFont typeface="Arial"/>
                <a:buChar char="•"/>
              </a:pP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Soukromé subjekty zřizují celkem </a:t>
              </a:r>
              <a:r>
                <a:rPr lang="en-US" sz="3937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36</a:t>
              </a: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subjektů</a:t>
              </a:r>
            </a:p>
            <a:p>
              <a:pPr marL="506730" lvl="1" indent="-253365" algn="l">
                <a:lnSpc>
                  <a:spcPts val="5512"/>
                </a:lnSpc>
                <a:buFont typeface="Arial"/>
                <a:buChar char="•"/>
              </a:pP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Církve zřizují </a:t>
              </a:r>
              <a:r>
                <a:rPr lang="en-US" sz="3937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4</a:t>
              </a: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subjekty</a:t>
              </a:r>
            </a:p>
            <a:p>
              <a:pPr marL="506563" lvl="1" indent="-253281" algn="l">
                <a:lnSpc>
                  <a:spcPts val="5512"/>
                </a:lnSpc>
                <a:buFont typeface="Arial"/>
                <a:buChar char="•"/>
              </a:pP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MŠMT zřizují </a:t>
              </a:r>
              <a:r>
                <a:rPr lang="en-US" sz="3937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3</a:t>
              </a:r>
              <a:r>
                <a:rPr lang="en-US" sz="3937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 subjekty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8504872"/>
            <a:ext cx="2940917" cy="1215956"/>
          </a:xfrm>
          <a:custGeom>
            <a:avLst/>
            <a:gdLst/>
            <a:ahLst/>
            <a:cxnLst/>
            <a:rect l="l" t="t" r="r" b="b"/>
            <a:pathLst>
              <a:path w="2940917" h="1215956">
                <a:moveTo>
                  <a:pt x="0" y="0"/>
                </a:moveTo>
                <a:lnTo>
                  <a:pt x="2940917" y="0"/>
                </a:lnTo>
                <a:lnTo>
                  <a:pt x="2940917" y="1215955"/>
                </a:lnTo>
                <a:lnTo>
                  <a:pt x="0" y="1215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 rot="677141">
            <a:off x="12979166" y="5515089"/>
            <a:ext cx="4174393" cy="3814352"/>
          </a:xfrm>
          <a:custGeom>
            <a:avLst/>
            <a:gdLst/>
            <a:ahLst/>
            <a:cxnLst/>
            <a:rect l="l" t="t" r="r" b="b"/>
            <a:pathLst>
              <a:path w="4174393" h="3814352">
                <a:moveTo>
                  <a:pt x="0" y="0"/>
                </a:moveTo>
                <a:lnTo>
                  <a:pt x="4174394" y="0"/>
                </a:lnTo>
                <a:lnTo>
                  <a:pt x="4174394" y="3814352"/>
                </a:lnTo>
                <a:lnTo>
                  <a:pt x="0" y="38143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52450"/>
            <a:ext cx="11830050" cy="1988344"/>
            <a:chOff x="0" y="0"/>
            <a:chExt cx="11216640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16640" cy="1885245"/>
            </a:xfrm>
            <a:custGeom>
              <a:avLst/>
              <a:gdLst/>
              <a:ahLst/>
              <a:cxnLst/>
              <a:rect l="l" t="t" r="r" b="b"/>
              <a:pathLst>
                <a:path w="11216640" h="1885245">
                  <a:moveTo>
                    <a:pt x="0" y="0"/>
                  </a:moveTo>
                  <a:lnTo>
                    <a:pt x="11216640" y="0"/>
                  </a:lnTo>
                  <a:lnTo>
                    <a:pt x="1121664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1216640" cy="1837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315"/>
                </a:lnSpc>
              </a:pPr>
              <a:r>
                <a:rPr lang="en-US" sz="4921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Demografický vývoj v Libereckém kraji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095500"/>
            <a:ext cx="11444287" cy="567214"/>
            <a:chOff x="0" y="0"/>
            <a:chExt cx="10850880" cy="5378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0880" cy="537803"/>
            </a:xfrm>
            <a:custGeom>
              <a:avLst/>
              <a:gdLst/>
              <a:ahLst/>
              <a:cxnLst/>
              <a:rect l="l" t="t" r="r" b="b"/>
              <a:pathLst>
                <a:path w="10850880" h="537803">
                  <a:moveTo>
                    <a:pt x="0" y="0"/>
                  </a:moveTo>
                  <a:lnTo>
                    <a:pt x="10850880" y="0"/>
                  </a:lnTo>
                  <a:lnTo>
                    <a:pt x="10850880" y="537803"/>
                  </a:lnTo>
                  <a:lnTo>
                    <a:pt x="0" y="5378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850880" cy="547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5"/>
                </a:lnSpc>
              </a:pPr>
              <a:r>
                <a:rPr lang="en-US" sz="2812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Jak ukazuje graf, počet nově narozených dětí stále klesá.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160666" y="2787964"/>
            <a:ext cx="12940672" cy="6470336"/>
          </a:xfrm>
          <a:custGeom>
            <a:avLst/>
            <a:gdLst/>
            <a:ahLst/>
            <a:cxnLst/>
            <a:rect l="l" t="t" r="r" b="b"/>
            <a:pathLst>
              <a:path w="12940672" h="6470336">
                <a:moveTo>
                  <a:pt x="0" y="0"/>
                </a:moveTo>
                <a:lnTo>
                  <a:pt x="12940671" y="0"/>
                </a:lnTo>
                <a:lnTo>
                  <a:pt x="12940671" y="6470336"/>
                </a:lnTo>
                <a:lnTo>
                  <a:pt x="0" y="6470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1028700" y="9012362"/>
            <a:ext cx="2004542" cy="828801"/>
          </a:xfrm>
          <a:custGeom>
            <a:avLst/>
            <a:gdLst/>
            <a:ahLst/>
            <a:cxnLst/>
            <a:rect l="l" t="t" r="r" b="b"/>
            <a:pathLst>
              <a:path w="2004542" h="828801">
                <a:moveTo>
                  <a:pt x="0" y="0"/>
                </a:moveTo>
                <a:lnTo>
                  <a:pt x="2004542" y="0"/>
                </a:lnTo>
                <a:lnTo>
                  <a:pt x="2004542" y="828800"/>
                </a:lnTo>
                <a:lnTo>
                  <a:pt x="0" y="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52450"/>
            <a:ext cx="11830050" cy="1988344"/>
            <a:chOff x="0" y="0"/>
            <a:chExt cx="11216640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16640" cy="1885245"/>
            </a:xfrm>
            <a:custGeom>
              <a:avLst/>
              <a:gdLst/>
              <a:ahLst/>
              <a:cxnLst/>
              <a:rect l="l" t="t" r="r" b="b"/>
              <a:pathLst>
                <a:path w="11216640" h="1885245">
                  <a:moveTo>
                    <a:pt x="0" y="0"/>
                  </a:moveTo>
                  <a:lnTo>
                    <a:pt x="11216640" y="0"/>
                  </a:lnTo>
                  <a:lnTo>
                    <a:pt x="1121664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1216640" cy="1837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315"/>
                </a:lnSpc>
              </a:pPr>
              <a:r>
                <a:rPr lang="en-US" sz="4921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Předškolní vzdělávání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095500"/>
            <a:ext cx="11540319" cy="995839"/>
            <a:chOff x="0" y="0"/>
            <a:chExt cx="10941932" cy="9442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41932" cy="944203"/>
            </a:xfrm>
            <a:custGeom>
              <a:avLst/>
              <a:gdLst/>
              <a:ahLst/>
              <a:cxnLst/>
              <a:rect l="l" t="t" r="r" b="b"/>
              <a:pathLst>
                <a:path w="10941932" h="944203">
                  <a:moveTo>
                    <a:pt x="0" y="0"/>
                  </a:moveTo>
                  <a:lnTo>
                    <a:pt x="10941932" y="0"/>
                  </a:lnTo>
                  <a:lnTo>
                    <a:pt x="10941932" y="944203"/>
                  </a:lnTo>
                  <a:lnTo>
                    <a:pt x="0" y="944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941932" cy="9537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5"/>
                </a:lnSpc>
              </a:pPr>
              <a:r>
                <a:rPr lang="en-US" sz="2812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Počet tříd mateřských škol se zvýšil, počet dětí se ovšem snížil a naplněnost tříd klesá.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204408" y="2945527"/>
            <a:ext cx="13227009" cy="6481235"/>
          </a:xfrm>
          <a:custGeom>
            <a:avLst/>
            <a:gdLst/>
            <a:ahLst/>
            <a:cxnLst/>
            <a:rect l="l" t="t" r="r" b="b"/>
            <a:pathLst>
              <a:path w="13227009" h="6481235">
                <a:moveTo>
                  <a:pt x="0" y="0"/>
                </a:moveTo>
                <a:lnTo>
                  <a:pt x="13227009" y="0"/>
                </a:lnTo>
                <a:lnTo>
                  <a:pt x="13227009" y="6481235"/>
                </a:lnTo>
                <a:lnTo>
                  <a:pt x="0" y="6481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1028700" y="9012362"/>
            <a:ext cx="2004542" cy="828801"/>
          </a:xfrm>
          <a:custGeom>
            <a:avLst/>
            <a:gdLst/>
            <a:ahLst/>
            <a:cxnLst/>
            <a:rect l="l" t="t" r="r" b="b"/>
            <a:pathLst>
              <a:path w="2004542" h="828801">
                <a:moveTo>
                  <a:pt x="0" y="0"/>
                </a:moveTo>
                <a:lnTo>
                  <a:pt x="2004542" y="0"/>
                </a:lnTo>
                <a:lnTo>
                  <a:pt x="2004542" y="828800"/>
                </a:lnTo>
                <a:lnTo>
                  <a:pt x="0" y="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52450"/>
            <a:ext cx="11830050" cy="1988344"/>
            <a:chOff x="0" y="0"/>
            <a:chExt cx="11216640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16640" cy="1885245"/>
            </a:xfrm>
            <a:custGeom>
              <a:avLst/>
              <a:gdLst/>
              <a:ahLst/>
              <a:cxnLst/>
              <a:rect l="l" t="t" r="r" b="b"/>
              <a:pathLst>
                <a:path w="11216640" h="1885245">
                  <a:moveTo>
                    <a:pt x="0" y="0"/>
                  </a:moveTo>
                  <a:lnTo>
                    <a:pt x="11216640" y="0"/>
                  </a:lnTo>
                  <a:lnTo>
                    <a:pt x="1121664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1216640" cy="1837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315"/>
                </a:lnSpc>
              </a:pPr>
              <a:r>
                <a:rPr lang="en-US" sz="4921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Základní vzdělávání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095500"/>
            <a:ext cx="11540319" cy="995839"/>
            <a:chOff x="0" y="0"/>
            <a:chExt cx="10941932" cy="9442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41932" cy="944203"/>
            </a:xfrm>
            <a:custGeom>
              <a:avLst/>
              <a:gdLst/>
              <a:ahLst/>
              <a:cxnLst/>
              <a:rect l="l" t="t" r="r" b="b"/>
              <a:pathLst>
                <a:path w="10941932" h="944203">
                  <a:moveTo>
                    <a:pt x="0" y="0"/>
                  </a:moveTo>
                  <a:lnTo>
                    <a:pt x="10941932" y="0"/>
                  </a:lnTo>
                  <a:lnTo>
                    <a:pt x="10941932" y="944203"/>
                  </a:lnTo>
                  <a:lnTo>
                    <a:pt x="0" y="944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941932" cy="9537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5"/>
                </a:lnSpc>
              </a:pPr>
              <a:r>
                <a:rPr lang="en-US" sz="2812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Počet tříd základních škol se zvýšil, počet žáků se ovšem snížil a naplněnost tříd klesá.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282111" y="3091339"/>
            <a:ext cx="13515760" cy="6622722"/>
          </a:xfrm>
          <a:custGeom>
            <a:avLst/>
            <a:gdLst/>
            <a:ahLst/>
            <a:cxnLst/>
            <a:rect l="l" t="t" r="r" b="b"/>
            <a:pathLst>
              <a:path w="13515760" h="6622722">
                <a:moveTo>
                  <a:pt x="0" y="0"/>
                </a:moveTo>
                <a:lnTo>
                  <a:pt x="13515760" y="0"/>
                </a:lnTo>
                <a:lnTo>
                  <a:pt x="13515760" y="6622722"/>
                </a:lnTo>
                <a:lnTo>
                  <a:pt x="0" y="6622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1028700" y="9012362"/>
            <a:ext cx="2004542" cy="828801"/>
          </a:xfrm>
          <a:custGeom>
            <a:avLst/>
            <a:gdLst/>
            <a:ahLst/>
            <a:cxnLst/>
            <a:rect l="l" t="t" r="r" b="b"/>
            <a:pathLst>
              <a:path w="2004542" h="828801">
                <a:moveTo>
                  <a:pt x="0" y="0"/>
                </a:moveTo>
                <a:lnTo>
                  <a:pt x="2004542" y="0"/>
                </a:lnTo>
                <a:lnTo>
                  <a:pt x="2004542" y="828800"/>
                </a:lnTo>
                <a:lnTo>
                  <a:pt x="0" y="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52450"/>
            <a:ext cx="16057846" cy="1988344"/>
            <a:chOff x="0" y="0"/>
            <a:chExt cx="15225217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25218" cy="1885245"/>
            </a:xfrm>
            <a:custGeom>
              <a:avLst/>
              <a:gdLst/>
              <a:ahLst/>
              <a:cxnLst/>
              <a:rect l="l" t="t" r="r" b="b"/>
              <a:pathLst>
                <a:path w="15225218" h="1885245">
                  <a:moveTo>
                    <a:pt x="0" y="0"/>
                  </a:moveTo>
                  <a:lnTo>
                    <a:pt x="15225218" y="0"/>
                  </a:lnTo>
                  <a:lnTo>
                    <a:pt x="15225218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5225217" cy="1837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315"/>
                </a:lnSpc>
              </a:pPr>
              <a:r>
                <a:rPr lang="en-US" sz="4921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Vývoj počtu dětí a žáků cizinců ve vzdělávání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095500"/>
            <a:ext cx="16479818" cy="995839"/>
            <a:chOff x="0" y="0"/>
            <a:chExt cx="15625309" cy="9442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25310" cy="944203"/>
            </a:xfrm>
            <a:custGeom>
              <a:avLst/>
              <a:gdLst/>
              <a:ahLst/>
              <a:cxnLst/>
              <a:rect l="l" t="t" r="r" b="b"/>
              <a:pathLst>
                <a:path w="15625310" h="944203">
                  <a:moveTo>
                    <a:pt x="0" y="0"/>
                  </a:moveTo>
                  <a:lnTo>
                    <a:pt x="15625310" y="0"/>
                  </a:lnTo>
                  <a:lnTo>
                    <a:pt x="15625310" y="944203"/>
                  </a:lnTo>
                  <a:lnTo>
                    <a:pt x="0" y="9442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5625309" cy="9537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5"/>
                </a:lnSpc>
              </a:pPr>
              <a:r>
                <a:rPr lang="en-US" sz="2812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Počet dětí-cizinců v MŠ mírně klesl, stejně tak počet žáků-cizinců v ZŠ. Naopak počet žáků-cizinců na SŠ mírně stoupl.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9012362"/>
            <a:ext cx="2004542" cy="828801"/>
          </a:xfrm>
          <a:custGeom>
            <a:avLst/>
            <a:gdLst/>
            <a:ahLst/>
            <a:cxnLst/>
            <a:rect l="l" t="t" r="r" b="b"/>
            <a:pathLst>
              <a:path w="2004542" h="828801">
                <a:moveTo>
                  <a:pt x="0" y="0"/>
                </a:moveTo>
                <a:lnTo>
                  <a:pt x="2004542" y="0"/>
                </a:lnTo>
                <a:lnTo>
                  <a:pt x="2004542" y="828800"/>
                </a:lnTo>
                <a:lnTo>
                  <a:pt x="0" y="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3026089" y="3072289"/>
            <a:ext cx="14482429" cy="6299857"/>
          </a:xfrm>
          <a:custGeom>
            <a:avLst/>
            <a:gdLst/>
            <a:ahLst/>
            <a:cxnLst/>
            <a:rect l="l" t="t" r="r" b="b"/>
            <a:pathLst>
              <a:path w="14482429" h="6299857">
                <a:moveTo>
                  <a:pt x="0" y="0"/>
                </a:moveTo>
                <a:lnTo>
                  <a:pt x="14482429" y="0"/>
                </a:lnTo>
                <a:lnTo>
                  <a:pt x="14482429" y="6299857"/>
                </a:lnTo>
                <a:lnTo>
                  <a:pt x="0" y="6299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57340"/>
            <a:ext cx="16652230" cy="1988344"/>
            <a:chOff x="0" y="0"/>
            <a:chExt cx="15788781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88780" cy="1885245"/>
            </a:xfrm>
            <a:custGeom>
              <a:avLst/>
              <a:gdLst/>
              <a:ahLst/>
              <a:cxnLst/>
              <a:rect l="l" t="t" r="r" b="b"/>
              <a:pathLst>
                <a:path w="15788780" h="1885245">
                  <a:moveTo>
                    <a:pt x="0" y="0"/>
                  </a:moveTo>
                  <a:lnTo>
                    <a:pt x="15788780" y="0"/>
                  </a:lnTo>
                  <a:lnTo>
                    <a:pt x="1578878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5788781" cy="1837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315"/>
                </a:lnSpc>
              </a:pPr>
              <a:r>
                <a:rPr lang="en-US" sz="4921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Podíl dětí/žáků cizinců vůči celkovému počtu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3653884" y="2382914"/>
            <a:ext cx="10980231" cy="7439107"/>
          </a:xfrm>
          <a:custGeom>
            <a:avLst/>
            <a:gdLst/>
            <a:ahLst/>
            <a:cxnLst/>
            <a:rect l="l" t="t" r="r" b="b"/>
            <a:pathLst>
              <a:path w="10980231" h="7439107">
                <a:moveTo>
                  <a:pt x="0" y="0"/>
                </a:moveTo>
                <a:lnTo>
                  <a:pt x="10980232" y="0"/>
                </a:lnTo>
                <a:lnTo>
                  <a:pt x="10980232" y="7439107"/>
                </a:lnTo>
                <a:lnTo>
                  <a:pt x="0" y="743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028700" y="9012362"/>
            <a:ext cx="2004542" cy="828801"/>
          </a:xfrm>
          <a:custGeom>
            <a:avLst/>
            <a:gdLst/>
            <a:ahLst/>
            <a:cxnLst/>
            <a:rect l="l" t="t" r="r" b="b"/>
            <a:pathLst>
              <a:path w="2004542" h="828801">
                <a:moveTo>
                  <a:pt x="0" y="0"/>
                </a:moveTo>
                <a:lnTo>
                  <a:pt x="2004542" y="0"/>
                </a:lnTo>
                <a:lnTo>
                  <a:pt x="2004542" y="828800"/>
                </a:lnTo>
                <a:lnTo>
                  <a:pt x="0" y="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52450"/>
            <a:ext cx="12773025" cy="1988344"/>
            <a:chOff x="0" y="0"/>
            <a:chExt cx="12110720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10720" cy="1885245"/>
            </a:xfrm>
            <a:custGeom>
              <a:avLst/>
              <a:gdLst/>
              <a:ahLst/>
              <a:cxnLst/>
              <a:rect l="l" t="t" r="r" b="b"/>
              <a:pathLst>
                <a:path w="12110720" h="1885245">
                  <a:moveTo>
                    <a:pt x="0" y="0"/>
                  </a:moveTo>
                  <a:lnTo>
                    <a:pt x="12110720" y="0"/>
                  </a:lnTo>
                  <a:lnTo>
                    <a:pt x="12110720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7625"/>
              <a:ext cx="12110720" cy="183762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315"/>
                </a:lnSpc>
              </a:pPr>
              <a:r>
                <a:rPr lang="en-US" sz="4921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Počty učitelů v Libereckém kraji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54828" y="9086634"/>
            <a:ext cx="6858000" cy="415498"/>
            <a:chOff x="0" y="0"/>
            <a:chExt cx="6502400" cy="3939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02400" cy="393954"/>
            </a:xfrm>
            <a:custGeom>
              <a:avLst/>
              <a:gdLst/>
              <a:ahLst/>
              <a:cxnLst/>
              <a:rect l="l" t="t" r="r" b="b"/>
              <a:pathLst>
                <a:path w="6502400" h="393954">
                  <a:moveTo>
                    <a:pt x="0" y="0"/>
                  </a:moveTo>
                  <a:lnTo>
                    <a:pt x="6502400" y="0"/>
                  </a:lnTo>
                  <a:lnTo>
                    <a:pt x="6502400" y="393954"/>
                  </a:lnTo>
                  <a:lnTo>
                    <a:pt x="0" y="3939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6502400" cy="40347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159"/>
                </a:lnSpc>
              </a:pPr>
              <a:r>
                <a:rPr lang="en-US" sz="1799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přepočtení na plně zaměstnané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2095500"/>
            <a:ext cx="11830050" cy="567214"/>
            <a:chOff x="0" y="0"/>
            <a:chExt cx="11216640" cy="5378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216639" cy="537803"/>
            </a:xfrm>
            <a:custGeom>
              <a:avLst/>
              <a:gdLst/>
              <a:ahLst/>
              <a:cxnLst/>
              <a:rect l="l" t="t" r="r" b="b"/>
              <a:pathLst>
                <a:path w="11216639" h="537803">
                  <a:moveTo>
                    <a:pt x="0" y="0"/>
                  </a:moveTo>
                  <a:lnTo>
                    <a:pt x="11216639" y="0"/>
                  </a:lnTo>
                  <a:lnTo>
                    <a:pt x="11216639" y="537803"/>
                  </a:lnTo>
                  <a:lnTo>
                    <a:pt x="0" y="5378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1216640" cy="547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75"/>
                </a:lnSpc>
              </a:pPr>
              <a:r>
                <a:rPr lang="en-US" sz="2812">
                  <a:solidFill>
                    <a:srgbClr val="000000"/>
                  </a:solidFill>
                  <a:latin typeface="Raleway Light"/>
                  <a:ea typeface="Raleway Light"/>
                  <a:cs typeface="Raleway Light"/>
                  <a:sym typeface="Raleway Light"/>
                </a:rPr>
                <a:t>Počet učitelů na školách v Libereckém kraji se mírně zvýšil.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3410411" y="2640647"/>
            <a:ext cx="12544664" cy="6350736"/>
          </a:xfrm>
          <a:custGeom>
            <a:avLst/>
            <a:gdLst/>
            <a:ahLst/>
            <a:cxnLst/>
            <a:rect l="l" t="t" r="r" b="b"/>
            <a:pathLst>
              <a:path w="12544664" h="6350736">
                <a:moveTo>
                  <a:pt x="0" y="0"/>
                </a:moveTo>
                <a:lnTo>
                  <a:pt x="12544664" y="0"/>
                </a:lnTo>
                <a:lnTo>
                  <a:pt x="12544664" y="6350737"/>
                </a:lnTo>
                <a:lnTo>
                  <a:pt x="0" y="6350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2"/>
          <p:cNvSpPr/>
          <p:nvPr/>
        </p:nvSpPr>
        <p:spPr>
          <a:xfrm>
            <a:off x="1028700" y="9012362"/>
            <a:ext cx="2004542" cy="828801"/>
          </a:xfrm>
          <a:custGeom>
            <a:avLst/>
            <a:gdLst/>
            <a:ahLst/>
            <a:cxnLst/>
            <a:rect l="l" t="t" r="r" b="b"/>
            <a:pathLst>
              <a:path w="2004542" h="828801">
                <a:moveTo>
                  <a:pt x="0" y="0"/>
                </a:moveTo>
                <a:lnTo>
                  <a:pt x="2004542" y="0"/>
                </a:lnTo>
                <a:lnTo>
                  <a:pt x="2004542" y="828800"/>
                </a:lnTo>
                <a:lnTo>
                  <a:pt x="0" y="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52450"/>
            <a:ext cx="15897549" cy="2082941"/>
            <a:chOff x="0" y="0"/>
            <a:chExt cx="14388684" cy="18852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88683" cy="1885245"/>
            </a:xfrm>
            <a:custGeom>
              <a:avLst/>
              <a:gdLst/>
              <a:ahLst/>
              <a:cxnLst/>
              <a:rect l="l" t="t" r="r" b="b"/>
              <a:pathLst>
                <a:path w="14388683" h="1885245">
                  <a:moveTo>
                    <a:pt x="0" y="0"/>
                  </a:moveTo>
                  <a:lnTo>
                    <a:pt x="14388683" y="0"/>
                  </a:lnTo>
                  <a:lnTo>
                    <a:pt x="14388683" y="1885245"/>
                  </a:lnTo>
                  <a:lnTo>
                    <a:pt x="0" y="18852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14388684" cy="182809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568"/>
                </a:lnSpc>
              </a:pPr>
              <a:r>
                <a:rPr lang="en-US" sz="5156" b="1">
                  <a:solidFill>
                    <a:srgbClr val="000000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Věková struktura pedagogických pracovníků ve středních školách zřizovaných Libereckým krajem 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843338" y="2787284"/>
            <a:ext cx="12601324" cy="6851970"/>
          </a:xfrm>
          <a:custGeom>
            <a:avLst/>
            <a:gdLst/>
            <a:ahLst/>
            <a:cxnLst/>
            <a:rect l="l" t="t" r="r" b="b"/>
            <a:pathLst>
              <a:path w="12601324" h="6851970">
                <a:moveTo>
                  <a:pt x="0" y="0"/>
                </a:moveTo>
                <a:lnTo>
                  <a:pt x="12601324" y="0"/>
                </a:lnTo>
                <a:lnTo>
                  <a:pt x="12601324" y="6851970"/>
                </a:lnTo>
                <a:lnTo>
                  <a:pt x="0" y="68519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028700" y="9012362"/>
            <a:ext cx="2004542" cy="828801"/>
          </a:xfrm>
          <a:custGeom>
            <a:avLst/>
            <a:gdLst/>
            <a:ahLst/>
            <a:cxnLst/>
            <a:rect l="l" t="t" r="r" b="b"/>
            <a:pathLst>
              <a:path w="2004542" h="828801">
                <a:moveTo>
                  <a:pt x="0" y="0"/>
                </a:moveTo>
                <a:lnTo>
                  <a:pt x="2004542" y="0"/>
                </a:lnTo>
                <a:lnTo>
                  <a:pt x="2004542" y="828800"/>
                </a:lnTo>
                <a:lnTo>
                  <a:pt x="0" y="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564" b="-1156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Vlastní</PresentationFormat>
  <Paragraphs>58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Calibri</vt:lpstr>
      <vt:lpstr>Raleway Medium</vt:lpstr>
      <vt:lpstr>Raleway Light</vt:lpstr>
      <vt:lpstr>Arial</vt:lpstr>
      <vt:lpstr>Raleway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sablona_skolstvi_vyrocka_1 (1920 x 1080 px)</dc:title>
  <cp:lastModifiedBy>Kasalová Dagmar</cp:lastModifiedBy>
  <cp:revision>1</cp:revision>
  <dcterms:created xsi:type="dcterms:W3CDTF">2006-08-16T00:00:00Z</dcterms:created>
  <dcterms:modified xsi:type="dcterms:W3CDTF">2025-03-11T15:27:52Z</dcterms:modified>
  <dc:identifier>DAGhbIaut_M</dc:identifier>
</cp:coreProperties>
</file>